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9" r:id="rId3"/>
    <p:sldId id="293" r:id="rId4"/>
    <p:sldId id="291" r:id="rId5"/>
    <p:sldId id="290" r:id="rId6"/>
    <p:sldId id="257" r:id="rId7"/>
    <p:sldId id="266" r:id="rId8"/>
    <p:sldId id="261" r:id="rId9"/>
    <p:sldId id="259" r:id="rId10"/>
    <p:sldId id="300" r:id="rId11"/>
    <p:sldId id="264" r:id="rId12"/>
    <p:sldId id="294" r:id="rId13"/>
    <p:sldId id="302" r:id="rId14"/>
    <p:sldId id="301" r:id="rId15"/>
    <p:sldId id="304" r:id="rId16"/>
    <p:sldId id="313" r:id="rId17"/>
    <p:sldId id="314" r:id="rId18"/>
    <p:sldId id="309" r:id="rId19"/>
    <p:sldId id="306" r:id="rId20"/>
    <p:sldId id="307" r:id="rId21"/>
    <p:sldId id="305" r:id="rId22"/>
    <p:sldId id="308" r:id="rId23"/>
    <p:sldId id="310" r:id="rId24"/>
    <p:sldId id="311" r:id="rId25"/>
    <p:sldId id="312" r:id="rId26"/>
    <p:sldId id="315" r:id="rId27"/>
    <p:sldId id="316" r:id="rId28"/>
    <p:sldId id="265" r:id="rId29"/>
    <p:sldId id="295" r:id="rId30"/>
    <p:sldId id="267" r:id="rId31"/>
    <p:sldId id="298" r:id="rId32"/>
    <p:sldId id="317" r:id="rId33"/>
    <p:sldId id="297" r:id="rId34"/>
    <p:sldId id="268" r:id="rId35"/>
    <p:sldId id="269" r:id="rId36"/>
    <p:sldId id="270" r:id="rId37"/>
    <p:sldId id="258" r:id="rId38"/>
    <p:sldId id="263" r:id="rId39"/>
    <p:sldId id="272" r:id="rId40"/>
    <p:sldId id="273" r:id="rId41"/>
    <p:sldId id="275" r:id="rId42"/>
    <p:sldId id="276" r:id="rId43"/>
    <p:sldId id="286" r:id="rId44"/>
    <p:sldId id="285" r:id="rId45"/>
    <p:sldId id="287" r:id="rId46"/>
    <p:sldId id="288" r:id="rId47"/>
    <p:sldId id="279" r:id="rId48"/>
    <p:sldId id="280" r:id="rId49"/>
    <p:sldId id="281" r:id="rId50"/>
    <p:sldId id="282" r:id="rId51"/>
    <p:sldId id="283" r:id="rId52"/>
    <p:sldId id="284" r:id="rId53"/>
    <p:sldId id="318" r:id="rId54"/>
    <p:sldId id="296" r:id="rId55"/>
    <p:sldId id="278" r:id="rId56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Desktop\RU_Sept_2013\Report\Lip3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Desktop\RU_Sept_2013\Report\Lip3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774790901660786E-2"/>
          <c:y val="1.9982371041517184E-2"/>
          <c:w val="0.8987160855566102"/>
          <c:h val="0.89237865176215014"/>
        </c:manualLayout>
      </c:layout>
      <c:scatterChart>
        <c:scatterStyle val="lineMarker"/>
        <c:ser>
          <c:idx val="0"/>
          <c:order val="0"/>
          <c:tx>
            <c:strRef>
              <c:f>Sheet19!$D$43</c:f>
              <c:strCache>
                <c:ptCount val="1"/>
                <c:pt idx="0">
                  <c:v>AvgOfRK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pPr>
                <a:solidFill>
                  <a:schemeClr val="accent1"/>
                </a:solidFill>
                <a:ln w="34925">
                  <a:solidFill>
                    <a:srgbClr val="FF0000"/>
                  </a:solidFill>
                </a:ln>
                <a:effectLst/>
              </c:spPr>
            </c:marker>
          </c:dPt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xVal>
            <c:numRef>
              <c:f>Sheet19!$C$44:$C$61</c:f>
              <c:numCache>
                <c:formatCode>0.00</c:formatCode>
                <c:ptCount val="18"/>
                <c:pt idx="0">
                  <c:v>0.948537740117956</c:v>
                </c:pt>
                <c:pt idx="1">
                  <c:v>1.0251419210035408</c:v>
                </c:pt>
                <c:pt idx="2">
                  <c:v>0.99789625612283261</c:v>
                </c:pt>
                <c:pt idx="3">
                  <c:v>1.0143022339412375</c:v>
                </c:pt>
                <c:pt idx="4">
                  <c:v>1.0101128127939147</c:v>
                </c:pt>
                <c:pt idx="5">
                  <c:v>0.96537153416635035</c:v>
                </c:pt>
                <c:pt idx="6">
                  <c:v>1.0494026704419153</c:v>
                </c:pt>
                <c:pt idx="7">
                  <c:v>0.99179336654222683</c:v>
                </c:pt>
                <c:pt idx="8">
                  <c:v>1.005324456531494</c:v>
                </c:pt>
                <c:pt idx="9">
                  <c:v>0.92679710567108198</c:v>
                </c:pt>
                <c:pt idx="10">
                  <c:v>1.0714912556622556</c:v>
                </c:pt>
                <c:pt idx="11">
                  <c:v>0.97848463238232442</c:v>
                </c:pt>
                <c:pt idx="12">
                  <c:v>1.0490314126936304</c:v>
                </c:pt>
                <c:pt idx="13">
                  <c:v>1.0338713187671495</c:v>
                </c:pt>
                <c:pt idx="14">
                  <c:v>1.0086106769382581</c:v>
                </c:pt>
                <c:pt idx="15">
                  <c:v>1.0267242562880792</c:v>
                </c:pt>
                <c:pt idx="16">
                  <c:v>0.99838157005126538</c:v>
                </c:pt>
                <c:pt idx="17">
                  <c:v>1.0111286296721893</c:v>
                </c:pt>
              </c:numCache>
            </c:numRef>
          </c:xVal>
          <c:yVal>
            <c:numRef>
              <c:f>Sheet19!$D$44:$D$61</c:f>
              <c:numCache>
                <c:formatCode>0.00</c:formatCode>
                <c:ptCount val="18"/>
                <c:pt idx="0">
                  <c:v>1.3569999999999993</c:v>
                </c:pt>
                <c:pt idx="1">
                  <c:v>1.0470000000000139</c:v>
                </c:pt>
                <c:pt idx="2">
                  <c:v>1.1680000000000057</c:v>
                </c:pt>
                <c:pt idx="3">
                  <c:v>1.1580000000000057</c:v>
                </c:pt>
                <c:pt idx="4">
                  <c:v>1.7669999999999972</c:v>
                </c:pt>
                <c:pt idx="5">
                  <c:v>1.1699999999999968</c:v>
                </c:pt>
                <c:pt idx="6">
                  <c:v>1.4030000000000045</c:v>
                </c:pt>
                <c:pt idx="7">
                  <c:v>1.0710000000000095</c:v>
                </c:pt>
                <c:pt idx="8">
                  <c:v>1.6740000000000044</c:v>
                </c:pt>
                <c:pt idx="9">
                  <c:v>1.994</c:v>
                </c:pt>
                <c:pt idx="10">
                  <c:v>1.0989999999999953</c:v>
                </c:pt>
                <c:pt idx="11">
                  <c:v>1.5420000000000016</c:v>
                </c:pt>
                <c:pt idx="12">
                  <c:v>1.3369999999999924</c:v>
                </c:pt>
                <c:pt idx="13">
                  <c:v>1.284999999999999</c:v>
                </c:pt>
                <c:pt idx="14">
                  <c:v>1.2119999999999931</c:v>
                </c:pt>
                <c:pt idx="15">
                  <c:v>1</c:v>
                </c:pt>
                <c:pt idx="16">
                  <c:v>1.3429999999999993</c:v>
                </c:pt>
                <c:pt idx="17">
                  <c:v>1.3990000000000007</c:v>
                </c:pt>
              </c:numCache>
            </c:numRef>
          </c:yVal>
        </c:ser>
        <c:dLbls/>
        <c:axId val="66119552"/>
        <c:axId val="66121088"/>
      </c:scatterChart>
      <c:valAx>
        <c:axId val="66119552"/>
        <c:scaling>
          <c:orientation val="minMax"/>
          <c:min val="0.92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21088"/>
        <c:crosses val="autoZero"/>
        <c:crossBetween val="midCat"/>
      </c:valAx>
      <c:valAx>
        <c:axId val="6612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1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pPr>
                <a:solidFill>
                  <a:schemeClr val="accent1"/>
                </a:solidFill>
                <a:ln w="41275">
                  <a:solidFill>
                    <a:srgbClr val="FF0000"/>
                  </a:solidFill>
                </a:ln>
                <a:effectLst/>
              </c:spPr>
            </c:marker>
          </c:dPt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xVal>
            <c:numRef>
              <c:f>Sheet19!$D$44:$D$61</c:f>
              <c:numCache>
                <c:formatCode>0.00</c:formatCode>
                <c:ptCount val="18"/>
                <c:pt idx="0">
                  <c:v>1.3569999999999993</c:v>
                </c:pt>
                <c:pt idx="1">
                  <c:v>1.0470000000000139</c:v>
                </c:pt>
                <c:pt idx="2">
                  <c:v>1.1680000000000057</c:v>
                </c:pt>
                <c:pt idx="3">
                  <c:v>1.1580000000000057</c:v>
                </c:pt>
                <c:pt idx="4">
                  <c:v>1.766999999999997</c:v>
                </c:pt>
                <c:pt idx="5">
                  <c:v>1.1699999999999968</c:v>
                </c:pt>
                <c:pt idx="6">
                  <c:v>1.4030000000000045</c:v>
                </c:pt>
                <c:pt idx="7">
                  <c:v>1.0710000000000095</c:v>
                </c:pt>
                <c:pt idx="8">
                  <c:v>1.6740000000000044</c:v>
                </c:pt>
                <c:pt idx="9">
                  <c:v>1.9940000000000002</c:v>
                </c:pt>
                <c:pt idx="10">
                  <c:v>1.0989999999999953</c:v>
                </c:pt>
                <c:pt idx="11">
                  <c:v>1.5420000000000016</c:v>
                </c:pt>
                <c:pt idx="12">
                  <c:v>1.3369999999999924</c:v>
                </c:pt>
                <c:pt idx="13">
                  <c:v>1.284999999999999</c:v>
                </c:pt>
                <c:pt idx="14">
                  <c:v>1.2119999999999931</c:v>
                </c:pt>
                <c:pt idx="15">
                  <c:v>1</c:v>
                </c:pt>
                <c:pt idx="16">
                  <c:v>1.3429999999999993</c:v>
                </c:pt>
                <c:pt idx="17">
                  <c:v>1.3990000000000007</c:v>
                </c:pt>
              </c:numCache>
            </c:numRef>
          </c:xVal>
          <c:yVal>
            <c:numRef>
              <c:f>Sheet19!$E$44:$E$61</c:f>
              <c:numCache>
                <c:formatCode>General</c:formatCode>
                <c:ptCount val="18"/>
                <c:pt idx="0">
                  <c:v>45</c:v>
                </c:pt>
                <c:pt idx="1">
                  <c:v>26</c:v>
                </c:pt>
                <c:pt idx="2">
                  <c:v>27</c:v>
                </c:pt>
                <c:pt idx="3">
                  <c:v>26</c:v>
                </c:pt>
                <c:pt idx="4">
                  <c:v>53</c:v>
                </c:pt>
                <c:pt idx="5">
                  <c:v>31</c:v>
                </c:pt>
                <c:pt idx="6">
                  <c:v>42</c:v>
                </c:pt>
                <c:pt idx="7">
                  <c:v>29</c:v>
                </c:pt>
                <c:pt idx="8">
                  <c:v>44</c:v>
                </c:pt>
                <c:pt idx="9">
                  <c:v>39</c:v>
                </c:pt>
                <c:pt idx="10">
                  <c:v>30</c:v>
                </c:pt>
                <c:pt idx="11">
                  <c:v>38</c:v>
                </c:pt>
                <c:pt idx="12">
                  <c:v>47</c:v>
                </c:pt>
                <c:pt idx="13">
                  <c:v>34</c:v>
                </c:pt>
                <c:pt idx="14">
                  <c:v>25</c:v>
                </c:pt>
                <c:pt idx="15">
                  <c:v>24</c:v>
                </c:pt>
                <c:pt idx="16">
                  <c:v>28</c:v>
                </c:pt>
                <c:pt idx="17">
                  <c:v>32</c:v>
                </c:pt>
              </c:numCache>
            </c:numRef>
          </c:yVal>
        </c:ser>
        <c:dLbls/>
        <c:axId val="47337856"/>
        <c:axId val="47339392"/>
      </c:scatterChart>
      <c:valAx>
        <c:axId val="47337856"/>
        <c:scaling>
          <c:orientation val="minMax"/>
          <c:min val="0.9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9392"/>
        <c:crosses val="autoZero"/>
        <c:crossBetween val="midCat"/>
      </c:valAx>
      <c:valAx>
        <c:axId val="47339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37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FA2A0-8EE6-40C9-B649-197B68C3129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1C9D-B598-4C3F-B367-AE09C49B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12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E4AB5-2AF4-4F7D-9647-F26383EE8C1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7519-04B6-449B-82C9-32A771A2F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81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4E976-F423-4F1D-A929-30947F37F4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436" y="4810269"/>
            <a:ext cx="5172393" cy="45570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517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регионах кодирование было искажено под воздействием метода финансирования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7519-04B6-449B-82C9-32A771A2F1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55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7519-04B6-449B-82C9-32A771A2F1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02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7519-04B6-449B-82C9-32A771A2F1D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80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0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1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71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5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94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33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8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87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7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9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AA06-679E-4FD0-A73C-4E4E0CAF512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66D4-372D-4EC9-80EA-6E3B49D4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7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189" y="17973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Разработка и внедрение системы финансирования по КСГ в Российской Федерации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789" y="6128656"/>
            <a:ext cx="9144000" cy="515425"/>
          </a:xfrm>
        </p:spPr>
        <p:txBody>
          <a:bodyPr/>
          <a:lstStyle/>
          <a:p>
            <a:r>
              <a:rPr lang="ru-RU" dirty="0" smtClean="0"/>
              <a:t>Москва, 5 марта 2015г.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4953000"/>
            <a:ext cx="242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Мария </a:t>
            </a:r>
            <a:r>
              <a:rPr lang="ru-RU" sz="2000" dirty="0" smtClean="0"/>
              <a:t>Авксентьева</a:t>
            </a:r>
          </a:p>
          <a:p>
            <a:r>
              <a:rPr lang="ru-RU" sz="2000" dirty="0" smtClean="0"/>
              <a:t>Александр Кацага</a:t>
            </a:r>
          </a:p>
          <a:p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6" y="379933"/>
            <a:ext cx="143798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7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ru-RU" dirty="0" smtClean="0"/>
              <a:t>Разработка системы классификации пациентов и группировки случаев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7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3" y="203200"/>
            <a:ext cx="10515600" cy="6445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классификации пациентов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1563" y="1404938"/>
            <a:ext cx="10515600" cy="5167618"/>
          </a:xfrm>
        </p:spPr>
        <p:txBody>
          <a:bodyPr>
            <a:normAutofit/>
          </a:bodyPr>
          <a:lstStyle/>
          <a:p>
            <a:r>
              <a:rPr lang="ru-RU" dirty="0" smtClean="0"/>
              <a:t>Статистика и кодирование диагнозов были существенно «искажены» под воздействием используемых методов финансирования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Наблюдались расхождения в предоставлении отчетности в ФОМС и систему Минздрава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ряде регионов были утрачены навыки кодирования важной медицинской информации, но не влияющей на финансирование </a:t>
            </a:r>
          </a:p>
          <a:p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4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029" y="0"/>
            <a:ext cx="7787811" cy="6770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768445" cy="661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9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4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группировки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9403" y="2060848"/>
            <a:ext cx="1104122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99456" y="1772816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99989" y="1772816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0523" y="1772816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6"/>
          <p:cNvSpPr txBox="1">
            <a:spLocks/>
          </p:cNvSpPr>
          <p:nvPr/>
        </p:nvSpPr>
        <p:spPr>
          <a:xfrm>
            <a:off x="527382" y="1196752"/>
            <a:ext cx="1123324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2013                                               2014                                          2015</a:t>
            </a:r>
            <a:endParaRPr lang="ru-RU" dirty="0"/>
          </a:p>
        </p:txBody>
      </p:sp>
      <p:sp>
        <p:nvSpPr>
          <p:cNvPr id="15" name="Объект 7"/>
          <p:cNvSpPr txBox="1">
            <a:spLocks/>
          </p:cNvSpPr>
          <p:nvPr/>
        </p:nvSpPr>
        <p:spPr>
          <a:xfrm>
            <a:off x="335360" y="2852937"/>
            <a:ext cx="3072341" cy="2746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Объективные ретроспективные данные об объемах помощи и затратах (3 пилотных региона)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+Экспертное мнение (разработчики + специалисты пилотных регионов)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17" name="Объект 9"/>
          <p:cNvSpPr txBox="1">
            <a:spLocks/>
          </p:cNvSpPr>
          <p:nvPr/>
        </p:nvSpPr>
        <p:spPr>
          <a:xfrm>
            <a:off x="7920203" y="2636912"/>
            <a:ext cx="4032448" cy="35800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21" name="Объект 7"/>
          <p:cNvSpPr txBox="1">
            <a:spLocks/>
          </p:cNvSpPr>
          <p:nvPr/>
        </p:nvSpPr>
        <p:spPr>
          <a:xfrm>
            <a:off x="4463819" y="2852937"/>
            <a:ext cx="3456384" cy="2746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Объективные </a:t>
            </a:r>
            <a:r>
              <a:rPr lang="ru-RU" sz="1800" dirty="0" err="1" smtClean="0"/>
              <a:t>проспективные</a:t>
            </a:r>
            <a:r>
              <a:rPr lang="ru-RU" sz="1800" dirty="0" smtClean="0"/>
              <a:t> данные об объемах помощи и затратах (результаты пилотного внедрения в 3 регионах)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+Экспертное мнение (разработчики, специалисты  пилотных регионов, медицинское сообщество)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22" name="Объект 7"/>
          <p:cNvSpPr txBox="1">
            <a:spLocks/>
          </p:cNvSpPr>
          <p:nvPr/>
        </p:nvSpPr>
        <p:spPr>
          <a:xfrm>
            <a:off x="8496267" y="2852937"/>
            <a:ext cx="3456384" cy="2746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Объективные </a:t>
            </a:r>
            <a:r>
              <a:rPr lang="ru-RU" sz="1800" dirty="0" err="1" smtClean="0"/>
              <a:t>проспективные</a:t>
            </a:r>
            <a:r>
              <a:rPr lang="ru-RU" sz="1800" dirty="0" smtClean="0"/>
              <a:t> данные об объемах помощи и затратах (8 пилотных регионов)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+Экспертное мнение (разработчики, специалисты  пилотных регионов, медицинское сообщество)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23" name="Текст 6"/>
          <p:cNvSpPr txBox="1">
            <a:spLocks/>
          </p:cNvSpPr>
          <p:nvPr/>
        </p:nvSpPr>
        <p:spPr>
          <a:xfrm>
            <a:off x="431371" y="2276872"/>
            <a:ext cx="11329259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1-я модель КСГ                                      2-я модель КСГ                                      3-я модель КСГ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1372" y="5787025"/>
            <a:ext cx="115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Постепенное  увеличение объема базы данных, включение в анализ более широкого спектра оказываемых медицинских услуг, привлечение большего числа экспертов к обсуждению сложных вопросов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65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Принципы создания группировки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381" y="1124744"/>
            <a:ext cx="7389068" cy="2695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</a:rPr>
              <a:t>единых классификаторов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МКБ-10 и </a:t>
            </a:r>
            <a:r>
              <a:rPr lang="ru-RU" b="1" u="sng" dirty="0" smtClean="0">
                <a:solidFill>
                  <a:schemeClr val="tx1"/>
                </a:solidFill>
              </a:rPr>
              <a:t>Номенклатура </a:t>
            </a:r>
            <a:r>
              <a:rPr lang="ru-RU" b="1" u="sng" dirty="0">
                <a:solidFill>
                  <a:schemeClr val="tx1"/>
                </a:solidFill>
              </a:rPr>
              <a:t>медицинских услуг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</a:rPr>
              <a:t>объективных единообразно трактуемых классификационных </a:t>
            </a:r>
            <a:r>
              <a:rPr lang="ru-RU" b="1" dirty="0" smtClean="0">
                <a:solidFill>
                  <a:schemeClr val="tx1"/>
                </a:solidFill>
              </a:rPr>
              <a:t>критериев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Приемлемость для всех субъектов РФ  (от простого к сложному)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Однородность случаев внутри КСГ по </a:t>
            </a:r>
            <a:r>
              <a:rPr lang="ru-RU" b="1" dirty="0" err="1" smtClean="0">
                <a:solidFill>
                  <a:schemeClr val="tx1"/>
                </a:solidFill>
              </a:rPr>
              <a:t>затратоемкости</a:t>
            </a:r>
            <a:r>
              <a:rPr lang="ru-RU" b="1" dirty="0" smtClean="0">
                <a:solidFill>
                  <a:schemeClr val="tx1"/>
                </a:solidFill>
              </a:rPr>
              <a:t> (финансирование по усредненному нормативу)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7381" y="4797154"/>
            <a:ext cx="5472608" cy="18722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ОСНОВНЫЕ ЦЕЛИ КСГ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Внедрить справедливую методику оплаты: за результат, а не за ресурсы (большая оплата за больший объем работы и более сложные случаи)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Унифицировать методы оплаты за оказанную медицинскую помощь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4032" y="4797154"/>
            <a:ext cx="5664629" cy="18722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ОГРАНИЧЕНИЯ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600" b="0" dirty="0"/>
              <a:t>Исходно большое разнообразие методов оплаты в субъектах Федерации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600" b="0" dirty="0"/>
              <a:t>Необходимость поддерживать баланс между справедливостью оплаты и риском  неоправданного завышения </a:t>
            </a:r>
            <a:r>
              <a:rPr lang="ru-RU" sz="1600" b="0" dirty="0" smtClean="0"/>
              <a:t>расходов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1721801" y="3933056"/>
            <a:ext cx="646176" cy="644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909530" y="3933057"/>
            <a:ext cx="646176" cy="644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010" y="1124744"/>
            <a:ext cx="3632547" cy="26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91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Объективные сложности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Несовершенство Номенклатуры медицинских услуг, наличие собственных номенклатур операций в ряде субъектов РФ, отсутствие повсеместного кодирования операций</a:t>
            </a:r>
          </a:p>
          <a:p>
            <a:endParaRPr lang="ru-RU" dirty="0"/>
          </a:p>
          <a:p>
            <a:r>
              <a:rPr lang="ru-RU" dirty="0" smtClean="0"/>
              <a:t>Использование разных справочников МКБ-10, плохое кодирование сопутствующих </a:t>
            </a:r>
            <a:r>
              <a:rPr lang="ru-RU" dirty="0"/>
              <a:t>диагнозов: </a:t>
            </a:r>
            <a:r>
              <a:rPr lang="ru-RU" dirty="0" smtClean="0"/>
              <a:t>справочники </a:t>
            </a:r>
            <a:r>
              <a:rPr lang="ru-RU" dirty="0"/>
              <a:t>МКБ насчитывали от 12 </a:t>
            </a:r>
            <a:r>
              <a:rPr lang="ru-RU" dirty="0" smtClean="0"/>
              <a:t>тыс. </a:t>
            </a:r>
            <a:r>
              <a:rPr lang="ru-RU" dirty="0"/>
              <a:t>до 23 </a:t>
            </a:r>
            <a:r>
              <a:rPr lang="ru-RU" dirty="0" smtClean="0"/>
              <a:t>тыс. </a:t>
            </a:r>
            <a:r>
              <a:rPr lang="ru-RU" dirty="0"/>
              <a:t>позиций в регионах, включая «свои» коды, отсутствующие в международных классификациях</a:t>
            </a:r>
          </a:p>
          <a:p>
            <a:endParaRPr lang="ru-RU" dirty="0"/>
          </a:p>
          <a:p>
            <a:r>
              <a:rPr lang="ru-RU" dirty="0" smtClean="0"/>
              <a:t>Вариации в сложившейся практике ведения больных</a:t>
            </a:r>
          </a:p>
          <a:p>
            <a:endParaRPr lang="ru-RU" dirty="0"/>
          </a:p>
          <a:p>
            <a:r>
              <a:rPr lang="ru-RU" dirty="0" smtClean="0"/>
              <a:t>Разнообразие мнения экспертов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03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3" y="203200"/>
            <a:ext cx="10515600" cy="6445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Преодоление сложностей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6301" y="1187224"/>
            <a:ext cx="10910170" cy="516761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ринято решение </a:t>
            </a:r>
            <a:r>
              <a:rPr lang="ru-RU" dirty="0"/>
              <a:t>использовать Н</a:t>
            </a:r>
            <a:r>
              <a:rPr lang="ru-RU" dirty="0" smtClean="0"/>
              <a:t>оменклатуру </a:t>
            </a:r>
            <a:r>
              <a:rPr lang="ru-RU" dirty="0"/>
              <a:t>медицинских </a:t>
            </a:r>
            <a:r>
              <a:rPr lang="ru-RU" dirty="0" smtClean="0"/>
              <a:t>услуг, утвержденную Минздравом России  для кодирования хирургических операций</a:t>
            </a:r>
          </a:p>
          <a:p>
            <a:endParaRPr lang="ru-RU" dirty="0" smtClean="0"/>
          </a:p>
          <a:p>
            <a:r>
              <a:rPr lang="ru-RU" dirty="0" smtClean="0"/>
              <a:t>В 2012 г. осуществлено ретроспективное кодирование хирургических случаев за 2011 г. в Кировской области для разработки первой модели</a:t>
            </a:r>
          </a:p>
          <a:p>
            <a:endParaRPr lang="ru-RU" dirty="0" smtClean="0"/>
          </a:p>
          <a:p>
            <a:r>
              <a:rPr lang="ru-RU" dirty="0" smtClean="0"/>
              <a:t>Налажено «рутинное кодирование» операций в пилотных регионах</a:t>
            </a:r>
          </a:p>
          <a:p>
            <a:endParaRPr lang="ru-RU" dirty="0" smtClean="0"/>
          </a:p>
          <a:p>
            <a:r>
              <a:rPr lang="ru-RU" dirty="0" smtClean="0"/>
              <a:t>Приняты меры для начала работ по кодированию операций повсеместно во всех субъектах РФ</a:t>
            </a:r>
          </a:p>
          <a:p>
            <a:endParaRPr lang="ru-RU" dirty="0" smtClean="0"/>
          </a:p>
          <a:p>
            <a:r>
              <a:rPr lang="ru-RU" dirty="0" smtClean="0"/>
              <a:t>Реальный прогресс наблюдается в субъектах, в которых наличие кода операции влияет на финансирование. </a:t>
            </a:r>
            <a:r>
              <a:rPr lang="ru-RU" dirty="0"/>
              <a:t>А</a:t>
            </a:r>
            <a:r>
              <a:rPr lang="ru-RU" dirty="0" smtClean="0"/>
              <a:t>дминистративные методы работаю плохо.</a:t>
            </a:r>
          </a:p>
          <a:p>
            <a:pPr marL="457200" lvl="1" indent="0">
              <a:buNone/>
            </a:pPr>
            <a:endParaRPr lang="ru-R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5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0"/>
            <a:ext cx="10515600" cy="835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номенклатуры в 2013г (опрос)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859972"/>
            <a:ext cx="10515600" cy="5921828"/>
            <a:chOff x="525044" y="634506"/>
            <a:chExt cx="8680507" cy="4850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2293" r="5152" b="23356"/>
            <a:stretch/>
          </p:blipFill>
          <p:spPr>
            <a:xfrm>
              <a:off x="525044" y="634506"/>
              <a:ext cx="8680507" cy="48501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607" y="634506"/>
              <a:ext cx="3120944" cy="76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781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Доработка Номенклатуры медицинских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11350"/>
            <a:ext cx="10972800" cy="4453955"/>
          </a:xfrm>
        </p:spPr>
        <p:txBody>
          <a:bodyPr>
            <a:normAutofit/>
          </a:bodyPr>
          <a:lstStyle/>
          <a:p>
            <a:r>
              <a:rPr lang="ru-RU" dirty="0" smtClean="0"/>
              <a:t>Сбор и анализ предложений из субъектов РФ</a:t>
            </a:r>
          </a:p>
          <a:p>
            <a:pPr algn="r"/>
            <a:r>
              <a:rPr lang="ru-RU" b="1" u="sng" dirty="0"/>
              <a:t>о</a:t>
            </a:r>
            <a:r>
              <a:rPr lang="ru-RU" b="1" u="sng" dirty="0" smtClean="0"/>
              <a:t>существлен в течение марта 2014 г., </a:t>
            </a:r>
            <a:r>
              <a:rPr lang="ru-RU" dirty="0" smtClean="0"/>
              <a:t>получено более 10 тыс. предложений </a:t>
            </a:r>
          </a:p>
          <a:p>
            <a:endParaRPr lang="ru-RU" b="1" u="sng" dirty="0"/>
          </a:p>
          <a:p>
            <a:r>
              <a:rPr lang="ru-RU" dirty="0" smtClean="0"/>
              <a:t>Анализ предложений, согласование со специалистами </a:t>
            </a:r>
          </a:p>
          <a:p>
            <a:endParaRPr lang="ru-RU" dirty="0"/>
          </a:p>
          <a:p>
            <a:r>
              <a:rPr lang="ru-RU" dirty="0" smtClean="0"/>
              <a:t>Подготовка предложений по актуализации приказа Минздрава России (переданы в Минздрав в декабре 2014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5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884" y="5445224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КСГ «Малая масса тела при рождении»: распределение случаев по средней длительности пребывания в разных субъектах РФ</a:t>
            </a:r>
            <a:endParaRPr lang="ru-RU" sz="2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1371" y="404664"/>
            <a:ext cx="11136707" cy="4392488"/>
            <a:chOff x="704778" y="1141168"/>
            <a:chExt cx="7971280" cy="365598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78" y="1268760"/>
              <a:ext cx="7877667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804247" y="1141168"/>
              <a:ext cx="1871811" cy="1891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353795" y="876822"/>
            <a:ext cx="1991638" cy="1713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ВАРИАЦИИ В СРЕДНЕЙ ДЛИТЕЛЬНОСТИ ЛЕЧЕНИЯ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5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94" y="253192"/>
            <a:ext cx="8421687" cy="625873"/>
          </a:xfrm>
        </p:spPr>
        <p:txBody>
          <a:bodyPr vert="horz" lIns="92075" tIns="46038" rIns="92075" bIns="46038" rtlCol="0" anchor="b">
            <a:noAutofit/>
          </a:bodyPr>
          <a:lstStyle/>
          <a:p>
            <a:pPr>
              <a:defRPr/>
            </a:pPr>
            <a:r>
              <a:rPr lang="ru-RU" sz="4000" b="1" dirty="0" smtClean="0"/>
              <a:t>Что такое КСГ?</a:t>
            </a:r>
            <a:endParaRPr lang="ru-RU" sz="40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03" y="1070830"/>
            <a:ext cx="9718874" cy="2952750"/>
          </a:xfrm>
        </p:spPr>
        <p:txBody>
          <a:bodyPr/>
          <a:lstStyle/>
          <a:p>
            <a:pPr algn="just">
              <a:spcAft>
                <a:spcPts val="600"/>
              </a:spcAft>
              <a:buNone/>
            </a:pPr>
            <a:r>
              <a:rPr lang="ru-RU" sz="2400" dirty="0">
                <a:latin typeface="Verdana" pitchFamily="34" charset="0"/>
              </a:rPr>
              <a:t>  </a:t>
            </a:r>
            <a:r>
              <a:rPr lang="ru-RU" sz="2400" dirty="0" smtClean="0">
                <a:latin typeface="Verdana" pitchFamily="34" charset="0"/>
              </a:rPr>
              <a:t>Клинико-статистические группы </a:t>
            </a:r>
            <a:r>
              <a:rPr lang="ru-RU" sz="2400" dirty="0">
                <a:latin typeface="Verdana" pitchFamily="34" charset="0"/>
              </a:rPr>
              <a:t>(КСГ) это классификация стационарных случаев в группы, клинически </a:t>
            </a:r>
            <a:r>
              <a:rPr lang="ru-RU" sz="2400" dirty="0" smtClean="0">
                <a:latin typeface="Verdana" pitchFamily="34" charset="0"/>
              </a:rPr>
              <a:t>однородные и </a:t>
            </a:r>
            <a:r>
              <a:rPr lang="ru-RU" sz="2400" dirty="0">
                <a:latin typeface="Verdana" pitchFamily="34" charset="0"/>
              </a:rPr>
              <a:t>сходные по средней ресурсоемкости.  Под ресурсоемкостью понимается не только близкая средняя стоимость, но также близкая структура затрат и набор используемых клинических ресурсов.</a:t>
            </a:r>
          </a:p>
          <a:p>
            <a:pPr algn="just" eaLnBrk="1" hangingPunct="1"/>
            <a:endParaRPr lang="ru-RU" sz="1800" dirty="0">
              <a:latin typeface="Times New Roman" pitchFamily="18" charset="0"/>
            </a:endParaRPr>
          </a:p>
          <a:p>
            <a:pPr eaLnBrk="1" hangingPunct="1"/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6602" y="3603057"/>
            <a:ext cx="5121275" cy="2560638"/>
            <a:chOff x="0" y="0"/>
            <a:chExt cx="20000" cy="20000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6429" y="0"/>
              <a:ext cx="6789" cy="64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/>
            <a:lstStyle/>
            <a:p>
              <a:pPr algn="ctr" eaLnBrk="0" hangingPunct="0">
                <a:defRPr/>
              </a:pPr>
              <a:endParaRPr kumimoji="1" lang="ru-RU" sz="800" b="1" dirty="0">
                <a:solidFill>
                  <a:schemeClr val="bg2"/>
                </a:solidFill>
              </a:endParaRPr>
            </a:p>
            <a:p>
              <a:pPr algn="ctr" eaLnBrk="0" hangingPunct="0">
                <a:defRPr/>
              </a:pPr>
              <a:r>
                <a:rPr kumimoji="1" lang="ru-RU" sz="3200" b="1" dirty="0"/>
                <a:t>КСГ</a:t>
              </a:r>
              <a:endParaRPr kumimoji="1" lang="ru-RU" sz="1000" dirty="0"/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12139" y="10713"/>
              <a:ext cx="7861" cy="928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/>
            <a:lstStyle/>
            <a:p>
              <a:pPr algn="ctr" eaLnBrk="0" hangingPunct="0">
                <a:defRPr/>
              </a:pPr>
              <a:endParaRPr kumimoji="1" lang="ru-RU" sz="1600" b="1" dirty="0">
                <a:solidFill>
                  <a:schemeClr val="bg2"/>
                </a:solidFill>
              </a:endParaRPr>
            </a:p>
            <a:p>
              <a:pPr algn="ctr" eaLnBrk="0" hangingPunct="0">
                <a:defRPr/>
              </a:pPr>
              <a:r>
                <a:rPr kumimoji="1" lang="ru-RU" sz="2000" b="1" dirty="0"/>
                <a:t> </a:t>
              </a:r>
              <a:r>
                <a:rPr kumimoji="1" lang="ru-RU" sz="2000" b="1" dirty="0" smtClean="0"/>
                <a:t>Затратоемкость</a:t>
              </a:r>
              <a:endParaRPr kumimoji="1" lang="ru-RU" sz="1000" dirty="0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0" y="10713"/>
              <a:ext cx="8215" cy="928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/>
            <a:lstStyle/>
            <a:p>
              <a:pPr algn="ctr" eaLnBrk="0" hangingPunct="0">
                <a:defRPr/>
              </a:pPr>
              <a:endParaRPr kumimoji="1" lang="ru-RU" sz="800" b="1" dirty="0">
                <a:solidFill>
                  <a:schemeClr val="bg2"/>
                </a:solidFill>
              </a:endParaRPr>
            </a:p>
            <a:p>
              <a:pPr algn="ctr" eaLnBrk="0" hangingPunct="0">
                <a:defRPr/>
              </a:pPr>
              <a:r>
                <a:rPr kumimoji="1" lang="ru-RU" sz="2000" b="1" dirty="0"/>
                <a:t>Клинически состоятельная группа</a:t>
              </a:r>
            </a:p>
          </p:txBody>
        </p:sp>
        <p:sp>
          <p:nvSpPr>
            <p:cNvPr id="20489" name="Line 8"/>
            <p:cNvSpPr>
              <a:spLocks noChangeShapeType="1"/>
            </p:cNvSpPr>
            <p:nvPr/>
          </p:nvSpPr>
          <p:spPr bwMode="auto">
            <a:xfrm flipV="1">
              <a:off x="4642" y="9283"/>
              <a:ext cx="2860" cy="14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 flipV="1">
              <a:off x="7499" y="7855"/>
              <a:ext cx="2502" cy="1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 flipH="1" flipV="1">
              <a:off x="12498" y="9283"/>
              <a:ext cx="2860" cy="14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flipH="1" flipV="1">
              <a:off x="9999" y="7855"/>
              <a:ext cx="2502" cy="1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3" name="Line 12"/>
            <p:cNvSpPr>
              <a:spLocks noChangeShapeType="1"/>
            </p:cNvSpPr>
            <p:nvPr/>
          </p:nvSpPr>
          <p:spPr bwMode="auto">
            <a:xfrm flipV="1">
              <a:off x="9999" y="6427"/>
              <a:ext cx="2" cy="1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>
              <a:off x="9027" y="13230"/>
              <a:ext cx="1785" cy="35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 flipH="1">
              <a:off x="8213" y="14996"/>
              <a:ext cx="717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 flipH="1">
              <a:off x="11070" y="14981"/>
              <a:ext cx="1104" cy="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>
              <a:off x="9947" y="13940"/>
              <a:ext cx="2" cy="214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>
              <a:off x="9441" y="14981"/>
              <a:ext cx="984" cy="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587796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277" y="5729480"/>
            <a:ext cx="1075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КСГ «Болезни предстательной железы»: распределение случаев по длительности пребывания в разных субъектах РФ</a:t>
            </a:r>
          </a:p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44499" y="332656"/>
            <a:ext cx="11447501" cy="5040560"/>
            <a:chOff x="899592" y="937402"/>
            <a:chExt cx="7810512" cy="349971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052736"/>
              <a:ext cx="7556129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804248" y="937402"/>
              <a:ext cx="1905856" cy="1987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353795" y="876822"/>
            <a:ext cx="1991638" cy="1713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ВАРИАЦИИ В СРЕДНЕЙ ДЛИТЕЛЬНОСТИ ЛЕЧЕНИЯ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59" y="357166"/>
            <a:ext cx="11582400" cy="92211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Определение категорий сложности операций: разнообразие мнений экспертов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7242970"/>
              </p:ext>
            </p:extLst>
          </p:nvPr>
        </p:nvGraphicFramePr>
        <p:xfrm>
          <a:off x="380961" y="1857364"/>
          <a:ext cx="11041226" cy="4217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7"/>
                <a:gridCol w="1248139"/>
                <a:gridCol w="1536171"/>
                <a:gridCol w="1152128"/>
                <a:gridCol w="1632181"/>
                <a:gridCol w="1367936"/>
                <a:gridCol w="1512384"/>
              </a:tblGrid>
              <a:tr h="453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операции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ФОМС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Краснодарский край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Санкт-Петербург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Новгородская область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 Татарстан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Ростовская область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  <a:tr h="387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Иссечение рубцов </a:t>
                      </a:r>
                      <a:r>
                        <a:rPr lang="ru-RU" sz="1400" dirty="0" smtClean="0">
                          <a:effectLst/>
                        </a:rPr>
                        <a:t>кожи</a:t>
                      </a:r>
                      <a:endParaRPr lang="ru-RU" sz="1600" dirty="0">
                        <a:effectLst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 anchor="ctr"/>
                </a:tc>
              </a:tr>
              <a:tr h="426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Трансплантация </a:t>
                      </a:r>
                      <a:r>
                        <a:rPr lang="ru-RU" sz="1400" dirty="0" smtClean="0">
                          <a:effectLst/>
                        </a:rPr>
                        <a:t>мышцы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  <a:tr h="426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Укорочение </a:t>
                      </a:r>
                      <a:r>
                        <a:rPr lang="ru-RU" sz="1400" dirty="0" smtClean="0">
                          <a:effectLst/>
                        </a:rPr>
                        <a:t>кости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  <a:tr h="701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Удаление новообразования </a:t>
                      </a:r>
                      <a:r>
                        <a:rPr lang="ru-RU" sz="1400" dirty="0" smtClean="0">
                          <a:effectLst/>
                        </a:rPr>
                        <a:t>средостения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  <a:tr h="564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Радиоволновая терапия шейки </a:t>
                      </a:r>
                      <a:r>
                        <a:rPr lang="ru-RU" sz="1400" dirty="0" smtClean="0">
                          <a:effectLst/>
                        </a:rPr>
                        <a:t>матки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  <a:tr h="569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Дренирование абсцесса мужских половых </a:t>
                      </a:r>
                      <a:r>
                        <a:rPr lang="ru-RU" sz="1400" dirty="0" smtClean="0">
                          <a:effectLst/>
                        </a:rPr>
                        <a:t>органов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  <a:tr h="687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Удаление камней слезных </a:t>
                      </a:r>
                      <a:r>
                        <a:rPr lang="ru-RU" sz="1400" dirty="0" smtClean="0">
                          <a:effectLst/>
                        </a:rPr>
                        <a:t>канальцев</a:t>
                      </a:r>
                      <a:endParaRPr lang="ru-RU" sz="1600" dirty="0">
                        <a:effectLst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775" marR="717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96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Различия в коэффициентах </a:t>
            </a:r>
            <a:r>
              <a:rPr lang="ru-RU" dirty="0" err="1" smtClean="0"/>
              <a:t>затратоемкости</a:t>
            </a:r>
            <a:r>
              <a:rPr lang="ru-RU" dirty="0" smtClean="0"/>
              <a:t>: примеры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5780255"/>
              </p:ext>
            </p:extLst>
          </p:nvPr>
        </p:nvGraphicFramePr>
        <p:xfrm>
          <a:off x="659704" y="1700409"/>
          <a:ext cx="10959005" cy="4661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6133"/>
                <a:gridCol w="1034660"/>
                <a:gridCol w="1118980"/>
                <a:gridCol w="1118980"/>
                <a:gridCol w="1243312"/>
                <a:gridCol w="1118980"/>
                <a:gridCol w="1118980"/>
                <a:gridCol w="111898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КСГ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КЗ РФ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Субъекты РФ</a:t>
                      </a:r>
                      <a:endParaRPr lang="ru-RU" sz="2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Ср. КЗ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Крайне малая масса тела при рождении, крайняя незрелость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8,15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12,12</a:t>
                      </a:r>
                    </a:p>
                  </a:txBody>
                  <a:tcPr marL="12700" marR="127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9,51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7,57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27,16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7,40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Острые нарушения мозгового кровообращения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2,14</a:t>
                      </a:r>
                    </a:p>
                  </a:txBody>
                  <a:tcPr marL="12700" marR="127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1,67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2,55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2,25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1,95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Операции на желчном пузыре и желчевыводящих путях (уровень затрат 3)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2,24</a:t>
                      </a:r>
                    </a:p>
                  </a:txBody>
                  <a:tcPr marL="12700" marR="127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99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разработки группировки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9403" y="2060848"/>
            <a:ext cx="1104122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99456" y="1772816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99989" y="1772816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0523" y="1772816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6"/>
          <p:cNvSpPr txBox="1">
            <a:spLocks/>
          </p:cNvSpPr>
          <p:nvPr/>
        </p:nvSpPr>
        <p:spPr>
          <a:xfrm>
            <a:off x="527382" y="1196752"/>
            <a:ext cx="1123324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2013                                              2014                                          2015</a:t>
            </a:r>
            <a:endParaRPr lang="ru-RU" dirty="0"/>
          </a:p>
        </p:txBody>
      </p:sp>
      <p:sp>
        <p:nvSpPr>
          <p:cNvPr id="15" name="Объект 7"/>
          <p:cNvSpPr txBox="1">
            <a:spLocks/>
          </p:cNvSpPr>
          <p:nvPr/>
        </p:nvSpPr>
        <p:spPr>
          <a:xfrm>
            <a:off x="335360" y="2852937"/>
            <a:ext cx="3072341" cy="31292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ru-RU" sz="1800" dirty="0" smtClean="0"/>
              <a:t>Классификационные критерии: диагноз + наличие/отсутствие оперативного вмешательства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ru-RU" sz="1800" dirty="0" smtClean="0"/>
              <a:t>Терапевтические и хирургические группы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None/>
            </a:pPr>
            <a:endParaRPr lang="ru-RU" sz="1800" dirty="0" smtClean="0"/>
          </a:p>
        </p:txBody>
      </p:sp>
      <p:sp>
        <p:nvSpPr>
          <p:cNvPr id="16" name="Объект 9"/>
          <p:cNvSpPr txBox="1">
            <a:spLocks/>
          </p:cNvSpPr>
          <p:nvPr/>
        </p:nvSpPr>
        <p:spPr>
          <a:xfrm>
            <a:off x="3599723" y="2852937"/>
            <a:ext cx="4896544" cy="254578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Использование дополнительных классификационных критериев: возраст, пол, наличие других (не оперативных) вмешательств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комбинированных групп (диагноз + вмешательство и др.)</a:t>
            </a:r>
          </a:p>
          <a:p>
            <a:r>
              <a:rPr lang="ru-RU" dirty="0" smtClean="0"/>
              <a:t>Исключение </a:t>
            </a:r>
            <a:r>
              <a:rPr lang="ru-RU" dirty="0"/>
              <a:t>ряда услуг из классификационных критериев</a:t>
            </a:r>
          </a:p>
          <a:p>
            <a:r>
              <a:rPr lang="ru-RU" dirty="0" smtClean="0"/>
              <a:t>Перегруппировка </a:t>
            </a:r>
            <a:r>
              <a:rPr lang="ru-RU" dirty="0"/>
              <a:t>диагнозов и операций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Объект 9"/>
          <p:cNvSpPr txBox="1">
            <a:spLocks/>
          </p:cNvSpPr>
          <p:nvPr/>
        </p:nvSpPr>
        <p:spPr>
          <a:xfrm>
            <a:off x="7920203" y="2636912"/>
            <a:ext cx="4032448" cy="35800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18" name="Объект 9"/>
          <p:cNvSpPr txBox="1">
            <a:spLocks/>
          </p:cNvSpPr>
          <p:nvPr/>
        </p:nvSpPr>
        <p:spPr>
          <a:xfrm>
            <a:off x="8496267" y="2852938"/>
            <a:ext cx="3552395" cy="223263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Увеличение числа онкологических групп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числа детских групп</a:t>
            </a:r>
          </a:p>
          <a:p>
            <a:r>
              <a:rPr lang="ru-RU" dirty="0" smtClean="0"/>
              <a:t>Разукрупнение </a:t>
            </a:r>
            <a:r>
              <a:rPr lang="ru-RU" dirty="0"/>
              <a:t>ряда «проблемных» КСГ</a:t>
            </a:r>
          </a:p>
          <a:p>
            <a:r>
              <a:rPr lang="ru-RU" dirty="0" smtClean="0"/>
              <a:t>Перегруппировка </a:t>
            </a:r>
            <a:r>
              <a:rPr lang="ru-RU" dirty="0"/>
              <a:t>диагнозов  и операций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527382" y="2276872"/>
            <a:ext cx="11134350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187 КСГ                                      201 КСГ                                    258 КСГ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403" y="5749447"/>
            <a:ext cx="1132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Постепенное усложнение принципов группировки, расширение числа классификационных критериев, разукрупнение КСГ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794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25884"/>
              </p:ext>
            </p:extLst>
          </p:nvPr>
        </p:nvGraphicFramePr>
        <p:xfrm>
          <a:off x="335360" y="692697"/>
          <a:ext cx="7296810" cy="1737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053"/>
                <a:gridCol w="5952661"/>
                <a:gridCol w="864096"/>
              </a:tblGrid>
              <a:tr h="200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КСГ наименование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КЗ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Гипертоническая болезнь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0,95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2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Стенокардия,  хроническая ишемическая болезнь сердца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1,10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3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Острый и повторный инфаркт миокарда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1,94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4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Нарушения ритма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1,34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5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Другие болезни сердца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1,10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6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Острые нарушения мозгового кровообращения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1,89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7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Другие цереброваскулярные болезни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1,02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371" y="26064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 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411725"/>
              </p:ext>
            </p:extLst>
          </p:nvPr>
        </p:nvGraphicFramePr>
        <p:xfrm>
          <a:off x="239349" y="3205149"/>
          <a:ext cx="11809312" cy="35088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6064"/>
                <a:gridCol w="10369152"/>
                <a:gridCol w="864096"/>
              </a:tblGrid>
              <a:tr h="2231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КСГ наименование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КЗ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2154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Врожденные аномалии сердечно-сосудистой системы, дети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1,84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Стенокардия (кроме нестабильной), хроническая ишемическая болезнь сердца, проводилась </a:t>
                      </a:r>
                      <a:r>
                        <a:rPr lang="ru-RU" sz="1100" dirty="0" err="1">
                          <a:effectLst/>
                          <a:latin typeface="Arial"/>
                          <a:ea typeface="Times New Roman"/>
                        </a:rPr>
                        <a:t>коронарография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</a:rPr>
                        <a:t>1,85</a:t>
                      </a: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Нестабильная стенокардия, инфаркт миокарда, легочная эмболия, лечение без </a:t>
                      </a:r>
                      <a:r>
                        <a:rPr lang="ru-RU" sz="1100" dirty="0" err="1">
                          <a:effectLst/>
                          <a:latin typeface="Arial"/>
                          <a:ea typeface="Times New Roman"/>
                        </a:rPr>
                        <a:t>тромболитической</a:t>
                      </a: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 терапии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</a:rPr>
                        <a:t>1,75</a:t>
                      </a: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Нестабильная стенокардия, инфаркт миокарда, легочная эмболия, лечение с </a:t>
                      </a:r>
                      <a:r>
                        <a:rPr lang="ru-RU" sz="1100" dirty="0" err="1">
                          <a:effectLst/>
                          <a:latin typeface="Arial"/>
                          <a:ea typeface="Times New Roman"/>
                        </a:rPr>
                        <a:t>тромболитической</a:t>
                      </a: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 терапией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3,48</a:t>
                      </a: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Нарушения ритма и проводимости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1,16</a:t>
                      </a: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Эндокардит, миокардит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1,42</a:t>
                      </a: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Гипертоническая болезнь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0,72</a:t>
                      </a:r>
                    </a:p>
                  </a:txBody>
                  <a:tcPr marL="86360" marR="52493" marT="39370" marB="64770" anchor="ctr"/>
                </a:tc>
              </a:tr>
              <a:tr h="21701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Стенокардия (кроме нестабильной), хроническая ишемическая болезнь сердца, </a:t>
                      </a:r>
                      <a:r>
                        <a:rPr lang="ru-RU" sz="1100" dirty="0" err="1">
                          <a:effectLst/>
                          <a:latin typeface="Arial"/>
                          <a:ea typeface="Times New Roman"/>
                        </a:rPr>
                        <a:t>коронарография</a:t>
                      </a: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 не проводилась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0,85</a:t>
                      </a:r>
                    </a:p>
                  </a:txBody>
                  <a:tcPr marL="86360" marR="52493" marT="39370" marB="64770" anchor="ctr"/>
                </a:tc>
              </a:tr>
              <a:tr h="21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Другие болезни сердца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</a:rPr>
                        <a:t>0,87</a:t>
                      </a:r>
                    </a:p>
                  </a:txBody>
                  <a:tcPr marL="86360" marR="52493" marT="39370" marB="64770" anchor="ctr"/>
                </a:tc>
              </a:tr>
              <a:tr h="2595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Транзиторные ишемические приступы, сосудистые мозговые синдромы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1,15</a:t>
                      </a:r>
                    </a:p>
                  </a:txBody>
                  <a:tcPr marL="86360" marR="52493" marT="39370" marB="64770" anchor="ctr"/>
                </a:tc>
              </a:tr>
              <a:tr h="2491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11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Кровоизлияние в мозг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2,82</a:t>
                      </a:r>
                    </a:p>
                  </a:txBody>
                  <a:tcPr marL="86360" marR="52493" marT="39370" marB="64770" anchor="ctr"/>
                </a:tc>
              </a:tr>
              <a:tr h="2491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12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Инфаркт мозга, лечение с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тромболитической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терапией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4,51</a:t>
                      </a:r>
                    </a:p>
                  </a:txBody>
                  <a:tcPr marL="86360" marR="52493" marT="39370" marB="64770" anchor="ctr"/>
                </a:tc>
              </a:tr>
              <a:tr h="267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13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Инфаркт мозга, лечение без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тромболитической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терапии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2,52</a:t>
                      </a:r>
                    </a:p>
                  </a:txBody>
                  <a:tcPr marL="86360" marR="52493" marT="39370" marB="64770" anchor="ctr"/>
                </a:tc>
              </a:tr>
              <a:tr h="267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14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Другие цереброваскулярные болезни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0,82</a:t>
                      </a:r>
                    </a:p>
                  </a:txBody>
                  <a:tcPr marL="86360" marR="52493" marT="39370" marB="6477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350" y="269962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 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24192" y="695910"/>
            <a:ext cx="4128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ПРИМЕР: ЗНАЧИТЕЛЬНО УВЕЛИЧИЛОСЬ ЧИСЛО ГРУПП, ФОРМИРУЮЩИХСЯ ПО ДИАГНОЗАМ, ДЛЯ БОЛЕЗНЕЙ СИСТЕМЫ КРОВООБРАЩЕНИЯ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9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8087560"/>
              </p:ext>
            </p:extLst>
          </p:nvPr>
        </p:nvGraphicFramePr>
        <p:xfrm>
          <a:off x="6192011" y="3391748"/>
          <a:ext cx="5451494" cy="2846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00109"/>
                <a:gridCol w="1051385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КСГ 2014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Транзиторные ишемические приступы, сосудистые мозговые синдромы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1,15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Кровоизлияние в мозг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2,82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Инфаркт мозга, лечение с </a:t>
                      </a:r>
                      <a:r>
                        <a:rPr lang="ru-RU" sz="1800" dirty="0" err="1">
                          <a:effectLst/>
                        </a:rPr>
                        <a:t>тромболитической</a:t>
                      </a:r>
                      <a:r>
                        <a:rPr lang="ru-RU" sz="1800" dirty="0">
                          <a:effectLst/>
                        </a:rPr>
                        <a:t> терапией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4,51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Инфаркт мозга, лечение без </a:t>
                      </a:r>
                      <a:r>
                        <a:rPr lang="ru-RU" sz="1800" dirty="0" err="1">
                          <a:effectLst/>
                        </a:rPr>
                        <a:t>тромболитической</a:t>
                      </a:r>
                      <a:r>
                        <a:rPr lang="ru-RU" sz="1800" dirty="0">
                          <a:effectLst/>
                        </a:rPr>
                        <a:t> терапии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2,52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Другие цереброваскулярные болезни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0,82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6360" marR="52493" marT="39370" marB="6477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6594089"/>
              </p:ext>
            </p:extLst>
          </p:nvPr>
        </p:nvGraphicFramePr>
        <p:xfrm>
          <a:off x="431371" y="4149080"/>
          <a:ext cx="4622304" cy="13385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8208"/>
                <a:gridCol w="864096"/>
              </a:tblGrid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КСГ 2012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Острые нарушения мозгового кровообращения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</a:t>
                      </a:r>
                    </a:p>
                  </a:txBody>
                  <a:tcPr marT="0" marB="0" anchor="ctr"/>
                </a:tc>
              </a:tr>
              <a:tr h="219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цереброваскулярные болезни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1148027"/>
              </p:ext>
            </p:extLst>
          </p:nvPr>
        </p:nvGraphicFramePr>
        <p:xfrm>
          <a:off x="609600" y="1412777"/>
          <a:ext cx="4334272" cy="9372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6187"/>
                <a:gridCol w="768085"/>
              </a:tblGrid>
              <a:tr h="4434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КСГ 2012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 anchor="ctr"/>
                </a:tc>
              </a:tr>
              <a:tr h="4434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Острый и повторный инфаркт миокарда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1,94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931022"/>
              </p:ext>
            </p:extLst>
          </p:nvPr>
        </p:nvGraphicFramePr>
        <p:xfrm>
          <a:off x="6213125" y="404664"/>
          <a:ext cx="5451494" cy="20406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00109"/>
                <a:gridCol w="1051385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КСГ 2014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Нестабильная стенокардия, инфаркт миокарда, легочная эмболия, лечение без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тромболитической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терапии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86360" marR="52493" marT="39370" marB="6477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Нестабильная стенокардия, инфаркт миокарда, легочная эмболия, лечение с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тромболитической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терапией</a:t>
                      </a:r>
                    </a:p>
                  </a:txBody>
                  <a:tcPr marL="86360" marR="52493" marT="393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3,48</a:t>
                      </a:r>
                    </a:p>
                  </a:txBody>
                  <a:tcPr marL="86360" marR="52493" marT="39370" marB="64770" anchor="ctr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5231904" y="1628800"/>
            <a:ext cx="652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231904" y="4869160"/>
            <a:ext cx="652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0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696"/>
            <a:ext cx="12192000" cy="640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825" y="12700"/>
            <a:ext cx="1066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Пример многофакторного анализа однородности КСГ по признаку длительности пребывания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711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825" y="12700"/>
            <a:ext cx="10207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Пример многофакторного анализа однородности КСГ по фактическому финансированию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696"/>
            <a:ext cx="12192000" cy="6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081"/>
            <a:ext cx="10515600" cy="7010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Система учета и анализа затрат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1271179"/>
            <a:ext cx="10515600" cy="4351338"/>
          </a:xfrm>
        </p:spPr>
        <p:txBody>
          <a:bodyPr/>
          <a:lstStyle/>
          <a:p>
            <a:r>
              <a:rPr lang="ru-RU" dirty="0" smtClean="0"/>
              <a:t>Была адаптирована к современным условиям методика ступенчатого отнесения затрат, используемая в ряде стран для расчета экономических параметров КСГ</a:t>
            </a:r>
          </a:p>
          <a:p>
            <a:r>
              <a:rPr lang="ru-RU" dirty="0" smtClean="0"/>
              <a:t>Проведено исследование в 2013г. в трех пилотных регионах (около 30 стационаров в общей сложности)</a:t>
            </a:r>
          </a:p>
          <a:p>
            <a:r>
              <a:rPr lang="ru-RU" dirty="0" smtClean="0"/>
              <a:t> Проведено исследование в Свердловской области (20 стационаров в 2014г)</a:t>
            </a:r>
          </a:p>
          <a:p>
            <a:r>
              <a:rPr lang="ru-RU" dirty="0" smtClean="0"/>
              <a:t>По итогам работы, в 2015г. планируется широкое распространение модернизированной системы учета затрат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7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28" y="87086"/>
            <a:ext cx="8448857" cy="328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29" y="3289481"/>
            <a:ext cx="8448857" cy="34507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32372" y="87086"/>
            <a:ext cx="3418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Пример таблицы по учету затрат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346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5508" y="0"/>
            <a:ext cx="8229600" cy="72934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ОСНОВНЫЕ</a:t>
            </a:r>
            <a:r>
              <a:rPr lang="ru-RU" sz="3600" dirty="0"/>
              <a:t> ЭТАПЫ СОЗДАНИЯ КСГ В РФ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8528569"/>
              </p:ext>
            </p:extLst>
          </p:nvPr>
        </p:nvGraphicFramePr>
        <p:xfrm>
          <a:off x="399544" y="828327"/>
          <a:ext cx="10725656" cy="58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42"/>
                <a:gridCol w="8066314"/>
              </a:tblGrid>
              <a:tr h="52184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Период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Характеристика</a:t>
                      </a:r>
                      <a:endParaRPr lang="ru-RU" sz="2400" dirty="0"/>
                    </a:p>
                  </a:txBody>
                  <a:tcPr/>
                </a:tc>
              </a:tr>
              <a:tr h="17742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2011 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Обсуждение зарубежного опыта</a:t>
                      </a:r>
                      <a:r>
                        <a:rPr lang="ru-RU" sz="2400" baseline="0" dirty="0" smtClean="0"/>
                        <a:t> и</a:t>
                      </a:r>
                      <a:r>
                        <a:rPr lang="ru-RU" sz="2400" dirty="0" smtClean="0"/>
                        <a:t> принятие</a:t>
                      </a:r>
                      <a:r>
                        <a:rPr lang="ru-RU" sz="2400" baseline="0" dirty="0" smtClean="0"/>
                        <a:t> ключевых решений по российской модели КСГ (купить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ru-RU" sz="2400" baseline="0" dirty="0" smtClean="0"/>
                        <a:t>разработать, классификационные критерии, количество групп и т.д.)</a:t>
                      </a:r>
                      <a:endParaRPr lang="ru-RU" sz="2400" dirty="0"/>
                    </a:p>
                  </a:txBody>
                  <a:tcPr/>
                </a:tc>
              </a:tr>
              <a:tr h="1356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2012-2013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Разработка и внедрение первой версии КСГ на базе 3 пилотных регионов. Официальное</a:t>
                      </a:r>
                      <a:r>
                        <a:rPr lang="ru-RU" sz="2400" baseline="0" dirty="0" smtClean="0"/>
                        <a:t> утверждение первой федеральной модели.</a:t>
                      </a:r>
                      <a:endParaRPr lang="ru-RU" sz="2400" dirty="0"/>
                    </a:p>
                  </a:txBody>
                  <a:tcPr/>
                </a:tc>
              </a:tr>
              <a:tr h="219173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2014-2015</a:t>
                      </a:r>
                      <a:r>
                        <a:rPr lang="ru-RU" sz="2400" baseline="0" dirty="0" smtClean="0"/>
                        <a:t> гг.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Разработка и внедрение второй федеральной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модели КСГ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на базе 8 пилотных регионов</a:t>
                      </a:r>
                      <a:r>
                        <a:rPr lang="ru-RU" sz="2400" baseline="0" dirty="0" smtClean="0"/>
                        <a:t> в 2014г. (по одному в каждом федеральном округе) с модернизацией модели с 2015г.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8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Основные сложности этапа внедрения системы КСГ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23" y="1604473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Риск </a:t>
            </a:r>
            <a:r>
              <a:rPr lang="ru-RU" dirty="0"/>
              <a:t>возникновения  бюджетного </a:t>
            </a:r>
            <a:r>
              <a:rPr lang="ru-RU" dirty="0" smtClean="0"/>
              <a:t>дефицита (в ряде регионов) вызванный недостоверным моделированием рисков и другими причинами</a:t>
            </a:r>
          </a:p>
          <a:p>
            <a:r>
              <a:rPr lang="ru-RU" dirty="0" smtClean="0"/>
              <a:t>Слабая координация реформ в системе финансирования с преобразованиями в других сферах системы здравоохранения (структура, система качества, маршрутизация, развитие управленческого потенциала и др.)</a:t>
            </a:r>
          </a:p>
          <a:p>
            <a:r>
              <a:rPr lang="ru-RU" dirty="0" smtClean="0"/>
              <a:t> Использование в регионах «своих» инструментов коррекции рисков, фактически подводящих финансирование под смету расходов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57" y="116551"/>
            <a:ext cx="10515600" cy="1325563"/>
          </a:xfrm>
        </p:spPr>
        <p:txBody>
          <a:bodyPr/>
          <a:lstStyle/>
          <a:p>
            <a:r>
              <a:rPr lang="ru-RU" dirty="0" smtClean="0"/>
              <a:t>Подходы к моделированию и оценке рисков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57" y="159480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каждом регионе осуществлялось моделирование результатов применения КСГ через сравнение «фактического» бюджета и бюджета, который стационар бы получил при использовании КСГ</a:t>
            </a:r>
          </a:p>
          <a:p>
            <a:r>
              <a:rPr lang="ru-RU" dirty="0" smtClean="0"/>
              <a:t>Осуществлялся расчет базовых параметров финансирования, включая: Базовую ставку, Средний </a:t>
            </a:r>
            <a:r>
              <a:rPr lang="ru-RU" dirty="0"/>
              <a:t>к</a:t>
            </a:r>
            <a:r>
              <a:rPr lang="ru-RU" dirty="0" smtClean="0"/>
              <a:t>оэффициент </a:t>
            </a:r>
            <a:r>
              <a:rPr lang="ru-RU" dirty="0"/>
              <a:t>з</a:t>
            </a:r>
            <a:r>
              <a:rPr lang="ru-RU" dirty="0" smtClean="0"/>
              <a:t>атратоемкости, КУС</a:t>
            </a:r>
          </a:p>
          <a:p>
            <a:r>
              <a:rPr lang="ru-RU" dirty="0" smtClean="0"/>
              <a:t>Для стационаров, оказавшихся в зоне недопустимых рисков, осуществлялся анализ причин и рассчитывались КУС (временные ?), обеспечивающие попадание бюджета в допустимый диапазон отклонений</a:t>
            </a:r>
          </a:p>
          <a:p>
            <a:r>
              <a:rPr lang="ru-RU" dirty="0" smtClean="0"/>
              <a:t>  Контролировался принцип соблюдения «бюджетной нейтральности»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3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89" t="56050" r="49236" b="11481"/>
          <a:stretch/>
        </p:blipFill>
        <p:spPr>
          <a:xfrm>
            <a:off x="749300" y="2184400"/>
            <a:ext cx="6095276" cy="34925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531100" y="1449388"/>
            <a:ext cx="3365500" cy="2741612"/>
          </a:xfrm>
          <a:prstGeom prst="wedgeEllipseCallout">
            <a:avLst>
              <a:gd name="adj1" fmla="val -100216"/>
              <a:gd name="adj2" fmla="val 34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3825"/>
            <a:ext cx="112522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Моделирование: 1. расчет основных экономических параметров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07" t="17549" r="2325"/>
          <a:stretch/>
        </p:blipFill>
        <p:spPr>
          <a:xfrm>
            <a:off x="7861300" y="2184400"/>
            <a:ext cx="2705100" cy="10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7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38" y="0"/>
            <a:ext cx="11102266" cy="842238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Моделирование: 2. </a:t>
            </a:r>
            <a:r>
              <a:rPr lang="ru-RU" dirty="0"/>
              <a:t>О</a:t>
            </a:r>
            <a:r>
              <a:rPr lang="ru-RU" dirty="0" smtClean="0"/>
              <a:t>ценка рисков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485" y="1088934"/>
            <a:ext cx="10192775" cy="57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4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Основные причины недостоверности моделирования рисков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080" y="1490345"/>
            <a:ext cx="10515600" cy="4351338"/>
          </a:xfrm>
        </p:spPr>
        <p:txBody>
          <a:bodyPr/>
          <a:lstStyle/>
          <a:p>
            <a:r>
              <a:rPr lang="ru-RU" dirty="0" smtClean="0"/>
              <a:t>«Позитивные» компоненты: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недрение КСГ приводит к существенному улучшению качества кодирования данных, и прежде всего хирургических операций, что приводит к росту средней сложности случая</a:t>
            </a:r>
          </a:p>
          <a:p>
            <a:pPr lvl="1"/>
            <a:r>
              <a:rPr lang="ru-RU" dirty="0" smtClean="0"/>
              <a:t>Повышается средняя сложность случаев (обоснованность госпитализаций), прежде всего в стационарах третичного уровня </a:t>
            </a:r>
          </a:p>
          <a:p>
            <a:r>
              <a:rPr lang="ru-RU" dirty="0" smtClean="0"/>
              <a:t>«Негативные» компоненты</a:t>
            </a:r>
          </a:p>
          <a:p>
            <a:pPr lvl="1"/>
            <a:r>
              <a:rPr lang="ru-RU" dirty="0" smtClean="0"/>
              <a:t>Частично,  рост среднего КЗ обусловлен «приписками» и искусственным переводом пациентов в более затратную категорию</a:t>
            </a:r>
          </a:p>
          <a:p>
            <a:pPr lvl="1"/>
            <a:r>
              <a:rPr lang="ru-RU" dirty="0" smtClean="0"/>
              <a:t>В ряде регионов наметился необоснованный рост количества пролеченных больных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0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78" y="103993"/>
            <a:ext cx="10515600" cy="944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Пример: динамика среднего КЗ в Свердловской области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67858" y="1249680"/>
            <a:ext cx="9125822" cy="5608320"/>
            <a:chOff x="1267858" y="690880"/>
            <a:chExt cx="9647594" cy="61671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858" y="944881"/>
              <a:ext cx="9647594" cy="591311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7630160" y="944881"/>
              <a:ext cx="0" cy="46532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Callout 8"/>
            <p:cNvSpPr/>
            <p:nvPr/>
          </p:nvSpPr>
          <p:spPr>
            <a:xfrm>
              <a:off x="5191760" y="690880"/>
              <a:ext cx="1991360" cy="904240"/>
            </a:xfrm>
            <a:prstGeom prst="wedgeEllipseCallout">
              <a:avLst>
                <a:gd name="adj1" fmla="val 71799"/>
                <a:gd name="adj2" fmla="val 859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Внедрение КСГ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463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роста количества хирургических кодов (</a:t>
            </a:r>
            <a:r>
              <a:rPr lang="ru-RU" dirty="0"/>
              <a:t>С</a:t>
            </a:r>
            <a:r>
              <a:rPr lang="ru-RU" dirty="0" smtClean="0"/>
              <a:t>вердловская область)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0" y="1325563"/>
            <a:ext cx="8354156" cy="53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9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72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качества кодирования операций в «новых» и «старых» регионах (2013г.)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0"/>
          <a:stretch/>
        </p:blipFill>
        <p:spPr>
          <a:xfrm>
            <a:off x="0" y="1737360"/>
            <a:ext cx="1189851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5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8395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Ожидаемый рост количества случаев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088"/>
            <a:ext cx="10515600" cy="4351338"/>
          </a:xfrm>
        </p:spPr>
        <p:txBody>
          <a:bodyPr>
            <a:noAutofit/>
          </a:bodyPr>
          <a:lstStyle/>
          <a:p>
            <a:r>
              <a:rPr lang="ru-RU" dirty="0" smtClean="0"/>
              <a:t>Существенного роста в пилотных регионах не отмечено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Несмотря на явное наличие необоснованных госпитализаций, в большинстве регионов используют «административные» инструменты приведения количества случаев к плановым параметрам (применение понижающих коэффициентов и т.д.)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России высока «социальная» составляющая стационарной помощи, слабая ПМСП, склонность населения к чрезмерному потреблению стационарных услуг, что создает определенные препятствия для сокращения необоснованных госпитализаций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7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0"/>
            <a:ext cx="1105916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Координация внедрения КСГ с другими аспектами реформ (пример из пилотной области)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20" y="1878496"/>
            <a:ext cx="10515600" cy="4351338"/>
          </a:xfrm>
        </p:spPr>
        <p:txBody>
          <a:bodyPr/>
          <a:lstStyle/>
          <a:p>
            <a:r>
              <a:rPr lang="ru-RU" dirty="0" smtClean="0"/>
              <a:t>В результате создания экономических стимулов и интенсификации работы, прежде всего на 3 уровне, наметился отток «сложных» пациентов из ЦРБ и перераспределение маршрутов движения пациентов</a:t>
            </a:r>
          </a:p>
          <a:p>
            <a:r>
              <a:rPr lang="ru-RU" dirty="0" smtClean="0"/>
              <a:t>В результате, чтобы сохранить бюджет, был применен «коэффициент ЦРБ», приводящий бюджет к плановым параметрам</a:t>
            </a:r>
          </a:p>
          <a:p>
            <a:r>
              <a:rPr lang="ru-RU" dirty="0" smtClean="0"/>
              <a:t>Экономическая справедливость нарушилась, эффективно работающие стационары «пострадали»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5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1325563"/>
          </a:xfrm>
        </p:spPr>
        <p:txBody>
          <a:bodyPr/>
          <a:lstStyle/>
          <a:p>
            <a:r>
              <a:rPr lang="ru-RU" dirty="0" smtClean="0"/>
              <a:t>Основные методологические аспекты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r>
              <a:rPr lang="ru-RU" dirty="0" smtClean="0"/>
              <a:t>Разработка российской модели КСГ</a:t>
            </a:r>
            <a:r>
              <a:rPr lang="ru-RU" dirty="0"/>
              <a:t> </a:t>
            </a:r>
            <a:r>
              <a:rPr lang="ru-RU" dirty="0" smtClean="0"/>
              <a:t> осуществлялась с учетом международного опыта и методологических подходов, доказавших эффективность в других странах</a:t>
            </a:r>
          </a:p>
          <a:p>
            <a:r>
              <a:rPr lang="ru-RU" dirty="0" smtClean="0"/>
              <a:t>К работе привлекались специалисты проекта </a:t>
            </a:r>
            <a:r>
              <a:rPr lang="en-US" dirty="0" smtClean="0"/>
              <a:t>Euro DRG</a:t>
            </a:r>
            <a:r>
              <a:rPr lang="ru-RU" dirty="0" smtClean="0"/>
              <a:t>, имеющие большой опыт разработки и внедрения КСГ в европейских странах и другие эксперты</a:t>
            </a:r>
          </a:p>
          <a:p>
            <a:r>
              <a:rPr lang="ru-RU" dirty="0" smtClean="0"/>
              <a:t>Работа проводилась с привлечением региональных и федеральных экспертов по различным аспектам системы КСГ, включая проведение семинаров, обсуждений и т.д.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821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"/>
            <a:ext cx="10515600" cy="10414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Зависимость коэффициента ЦРБ от средней сложности пациента  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361266206"/>
              </p:ext>
            </p:extLst>
          </p:nvPr>
        </p:nvGraphicFramePr>
        <p:xfrm>
          <a:off x="1480820" y="1262063"/>
          <a:ext cx="8514080" cy="559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37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21285"/>
            <a:ext cx="11021060" cy="742315"/>
          </a:xfrm>
        </p:spPr>
        <p:txBody>
          <a:bodyPr>
            <a:normAutofit fontScale="90000"/>
          </a:bodyPr>
          <a:lstStyle/>
          <a:p>
            <a:r>
              <a:rPr lang="ru-RU" dirty="0"/>
              <a:t>Взаимосвязь коэффициента ЦРБ и доли случаев, пролеченных в сторонних организациях.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214030763"/>
              </p:ext>
            </p:extLst>
          </p:nvPr>
        </p:nvGraphicFramePr>
        <p:xfrm>
          <a:off x="817880" y="1009968"/>
          <a:ext cx="8966200" cy="575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75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0"/>
            <a:ext cx="11201400" cy="1325563"/>
          </a:xfrm>
        </p:spPr>
        <p:txBody>
          <a:bodyPr/>
          <a:lstStyle/>
          <a:p>
            <a:r>
              <a:rPr lang="ru-RU" b="1" dirty="0" smtClean="0"/>
              <a:t>Региональные механизмы коррекции рисков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602105"/>
            <a:ext cx="10515600" cy="4351338"/>
          </a:xfrm>
        </p:spPr>
        <p:txBody>
          <a:bodyPr/>
          <a:lstStyle/>
          <a:p>
            <a:r>
              <a:rPr lang="ru-RU" dirty="0" smtClean="0"/>
              <a:t>Коэффициенты «эластичности», «финансовой устойчивости», «ЦРБ» и другие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Используются КУС и управленческие коэффициенты за пределами имеющихся ограничений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Подобные технологии нивелируют создаваемые экономические стимулы создаваемые системой КСГ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2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97599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Отдельные практические результаты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Сокращение среднего пребывания (в зависимости от ранее используемых методов финансирования)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Сокращение уровня расхождения тарифов в разрезе уровней помощи внутри региона и между регионами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Рационализация маршрутов движения пациентов </a:t>
            </a:r>
          </a:p>
          <a:p>
            <a:endParaRPr lang="ru-RU" dirty="0"/>
          </a:p>
          <a:p>
            <a:r>
              <a:rPr lang="ru-RU" dirty="0" smtClean="0"/>
              <a:t>Реальное использование информации в управленческих целях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13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2" y="0"/>
            <a:ext cx="11027229" cy="88455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Пример анализа структуры госпитализаций по уровням (на основании среднего коэффициента затратоемкости)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567" y="924560"/>
            <a:ext cx="8607307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7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Динамика среднего пребывания в первых пилотных регионах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09" t="16852" r="8541" b="6666"/>
          <a:stretch/>
        </p:blipFill>
        <p:spPr>
          <a:xfrm>
            <a:off x="664027" y="1472974"/>
            <a:ext cx="9544405" cy="53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7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00114" cy="1110343"/>
          </a:xfrm>
        </p:spPr>
        <p:txBody>
          <a:bodyPr>
            <a:noAutofit/>
          </a:bodyPr>
          <a:lstStyle/>
          <a:p>
            <a:r>
              <a:rPr lang="ru-RU" sz="4000" b="1" dirty="0"/>
              <a:t>Динамика среднего пребывания в </a:t>
            </a:r>
            <a:r>
              <a:rPr lang="ru-RU" sz="4000" b="1" dirty="0" smtClean="0"/>
              <a:t>разрезе пилотных по КСГ </a:t>
            </a:r>
            <a:r>
              <a:rPr lang="ru-RU" sz="4000" b="1" dirty="0"/>
              <a:t>и остальных </a:t>
            </a:r>
            <a:r>
              <a:rPr lang="ru-RU" sz="4000" b="1" dirty="0" smtClean="0"/>
              <a:t>стационаров (Татарстан)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675" y="1342346"/>
            <a:ext cx="9051553" cy="5515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89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37" y="0"/>
            <a:ext cx="11794921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выравнивания тарифов: КСГ «Стенокардия»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1" y="1262920"/>
            <a:ext cx="9558751" cy="55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8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ru-RU" dirty="0" smtClean="0"/>
              <a:t>КСГ «Стенокардия»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72" y="927640"/>
            <a:ext cx="10069540" cy="58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0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10" y="33551"/>
            <a:ext cx="10515600" cy="998296"/>
          </a:xfrm>
        </p:spPr>
        <p:txBody>
          <a:bodyPr/>
          <a:lstStyle/>
          <a:p>
            <a:r>
              <a:rPr lang="ru-RU" dirty="0" smtClean="0"/>
              <a:t>КСГ «Диабет, взрослые»,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5" y="1031847"/>
            <a:ext cx="10948769" cy="5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Основные задачи внедрения системы КСГ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50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Унификация используемых в субъектах методов финансирования и окончательный отход от неэффективных систем оплаты (койко-день и др.)</a:t>
            </a:r>
          </a:p>
          <a:p>
            <a:r>
              <a:rPr lang="ru-RU" dirty="0" smtClean="0"/>
              <a:t>Совершенствование системы </a:t>
            </a:r>
            <a:r>
              <a:rPr lang="ru-RU" dirty="0"/>
              <a:t>классификации </a:t>
            </a:r>
            <a:r>
              <a:rPr lang="ru-RU" dirty="0" smtClean="0"/>
              <a:t>пациентов и создание корректных инструментов межрегионального сравнения и мониторинга</a:t>
            </a:r>
            <a:r>
              <a:rPr lang="ru-RU" dirty="0"/>
              <a:t> </a:t>
            </a:r>
            <a:r>
              <a:rPr lang="ru-RU" dirty="0" smtClean="0"/>
              <a:t>различных аспектов деятельности стационарного сектора</a:t>
            </a:r>
          </a:p>
          <a:p>
            <a:r>
              <a:rPr lang="ru-RU" dirty="0" smtClean="0"/>
              <a:t>Разработка и широкое применение  системы </a:t>
            </a:r>
            <a:r>
              <a:rPr lang="ru-RU" dirty="0"/>
              <a:t>учета и анализа </a:t>
            </a:r>
            <a:r>
              <a:rPr lang="ru-RU" dirty="0" smtClean="0"/>
              <a:t>затрат</a:t>
            </a:r>
          </a:p>
          <a:p>
            <a:r>
              <a:rPr lang="ru-RU" dirty="0" smtClean="0"/>
              <a:t>Повышение экономической и клинической эффективности деятельности стационарного сектора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10" y="33551"/>
            <a:ext cx="10515600" cy="813737"/>
          </a:xfrm>
        </p:spPr>
        <p:txBody>
          <a:bodyPr/>
          <a:lstStyle/>
          <a:p>
            <a:r>
              <a:rPr lang="ru-RU" dirty="0" smtClean="0"/>
              <a:t>КСГ «Диабет, взрослые»,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5" y="771787"/>
            <a:ext cx="11847518" cy="60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3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968725"/>
          </a:xfrm>
        </p:spPr>
        <p:txBody>
          <a:bodyPr/>
          <a:lstStyle/>
          <a:p>
            <a:r>
              <a:rPr lang="ru-RU" dirty="0" smtClean="0"/>
              <a:t>КСГ </a:t>
            </a:r>
            <a:r>
              <a:rPr lang="ru-RU" dirty="0" err="1" smtClean="0"/>
              <a:t>Аппендэктомия</a:t>
            </a:r>
            <a:r>
              <a:rPr lang="ru-RU" dirty="0" smtClean="0"/>
              <a:t>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8" y="1099055"/>
            <a:ext cx="10804100" cy="5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5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22" y="38051"/>
            <a:ext cx="10515600" cy="968725"/>
          </a:xfrm>
        </p:spPr>
        <p:txBody>
          <a:bodyPr/>
          <a:lstStyle/>
          <a:p>
            <a:r>
              <a:rPr lang="ru-RU" dirty="0" smtClean="0"/>
              <a:t>КСГ </a:t>
            </a:r>
            <a:r>
              <a:rPr lang="ru-RU" dirty="0" err="1" smtClean="0"/>
              <a:t>Аппендэктомия</a:t>
            </a:r>
            <a:r>
              <a:rPr lang="ru-RU" dirty="0" smtClean="0"/>
              <a:t>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60" y="939664"/>
            <a:ext cx="9792473" cy="58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1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082"/>
            <a:ext cx="10515600" cy="1325563"/>
          </a:xfrm>
        </p:spPr>
        <p:txBody>
          <a:bodyPr/>
          <a:lstStyle/>
          <a:p>
            <a:r>
              <a:rPr lang="ru-RU" dirty="0" smtClean="0"/>
              <a:t>Краткое заключение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Российская модель КСГ состоялась, и задачи возложенные на нее в целом выполняются</a:t>
            </a:r>
          </a:p>
          <a:p>
            <a:r>
              <a:rPr lang="ru-RU" sz="3200" dirty="0" smtClean="0"/>
              <a:t>Развитие и совершенствование модели возможно только в условиях практического внедрения и эксплуатации модели</a:t>
            </a:r>
          </a:p>
          <a:p>
            <a:r>
              <a:rPr lang="ru-RU" sz="3200" dirty="0" smtClean="0"/>
              <a:t>Модель может иметь дальнейшее распространение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084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80" y="0"/>
            <a:ext cx="10920520" cy="1325563"/>
          </a:xfrm>
        </p:spPr>
        <p:txBody>
          <a:bodyPr/>
          <a:lstStyle/>
          <a:p>
            <a:r>
              <a:rPr lang="ru-RU" dirty="0" smtClean="0"/>
              <a:t>Вопросы, требующие дальнейшего развития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80" y="1568173"/>
            <a:ext cx="10515600" cy="4912526"/>
          </a:xfrm>
        </p:spPr>
        <p:txBody>
          <a:bodyPr>
            <a:normAutofit/>
          </a:bodyPr>
          <a:lstStyle/>
          <a:p>
            <a:r>
              <a:rPr lang="ru-RU" dirty="0"/>
              <a:t>Создание устойчивой системы дальнейшего совершенствования модели КСГ и ее использования на региональном и федеральном уровнях</a:t>
            </a:r>
          </a:p>
          <a:p>
            <a:r>
              <a:rPr lang="ru-RU" dirty="0" smtClean="0"/>
              <a:t>Определение оптимальных подходов к регулированию объемов госпитализаций </a:t>
            </a:r>
          </a:p>
          <a:p>
            <a:r>
              <a:rPr lang="ru-RU" dirty="0" smtClean="0"/>
              <a:t>Сокращение сферы использования КУС  (применение коэффициентов затратоемкости как основного критерия оплаты)</a:t>
            </a:r>
          </a:p>
          <a:p>
            <a:r>
              <a:rPr lang="ru-RU" dirty="0" smtClean="0"/>
              <a:t>Использование новых критериев группировки (уровень сложности и др.)</a:t>
            </a:r>
          </a:p>
          <a:p>
            <a:r>
              <a:rPr lang="ru-RU" dirty="0" smtClean="0"/>
              <a:t>Решение «второстепенных» вопросов: оплата «выпадающих» случаев, множественных операций и </a:t>
            </a:r>
            <a:r>
              <a:rPr lang="ru-RU" dirty="0" err="1" smtClean="0"/>
              <a:t>т.д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5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771" y="2556782"/>
            <a:ext cx="8149771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8109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66" y="0"/>
            <a:ext cx="11195008" cy="7812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«Стартовые» позиции на момент начала проекта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98" y="781235"/>
            <a:ext cx="10515600" cy="57438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Используемые методы </a:t>
            </a:r>
            <a:r>
              <a:rPr lang="ru-RU" dirty="0" smtClean="0"/>
              <a:t>финансирования</a:t>
            </a:r>
          </a:p>
          <a:p>
            <a:pPr lvl="1"/>
            <a:r>
              <a:rPr lang="ru-RU" dirty="0" smtClean="0"/>
              <a:t>Многообразие методов финансирования в регионах, существенная разница в их эффективности</a:t>
            </a:r>
            <a:endParaRPr lang="ru-RU" dirty="0"/>
          </a:p>
          <a:p>
            <a:r>
              <a:rPr lang="ru-RU" dirty="0" smtClean="0"/>
              <a:t>Система классификации пациентов</a:t>
            </a:r>
          </a:p>
          <a:p>
            <a:pPr lvl="1"/>
            <a:r>
              <a:rPr lang="ru-RU" dirty="0" smtClean="0"/>
              <a:t>не осуществлялось кодирование операций (в большинстве регионов)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 регионах использовались разные версии справочников МКБ</a:t>
            </a:r>
          </a:p>
          <a:p>
            <a:pPr lvl="1"/>
            <a:r>
              <a:rPr lang="ru-RU" dirty="0"/>
              <a:t>н</a:t>
            </a:r>
            <a:r>
              <a:rPr lang="ru-RU" dirty="0" smtClean="0"/>
              <a:t>е стандартизированы некоторые «второстепенные» справочники</a:t>
            </a:r>
          </a:p>
          <a:p>
            <a:r>
              <a:rPr lang="ru-RU" dirty="0" smtClean="0"/>
              <a:t>Система учета и анализа затрат</a:t>
            </a:r>
          </a:p>
          <a:p>
            <a:pPr lvl="1"/>
            <a:r>
              <a:rPr lang="ru-RU" dirty="0"/>
              <a:t>о</a:t>
            </a:r>
            <a:r>
              <a:rPr lang="ru-RU" dirty="0" smtClean="0"/>
              <a:t>тсутствовали единые подходы к учету затрат</a:t>
            </a:r>
          </a:p>
          <a:p>
            <a:pPr lvl="1"/>
            <a:r>
              <a:rPr lang="ru-RU" dirty="0"/>
              <a:t>р</a:t>
            </a:r>
            <a:r>
              <a:rPr lang="ru-RU" dirty="0" smtClean="0"/>
              <a:t>азные регионы применяли свои методологии, не позволяющие осуществить корректное сравнение и усреднение</a:t>
            </a:r>
          </a:p>
          <a:p>
            <a:r>
              <a:rPr lang="ru-RU" dirty="0" smtClean="0"/>
              <a:t>Основные показатели деятельности стационарного сектора</a:t>
            </a:r>
          </a:p>
          <a:p>
            <a:pPr lvl="1"/>
            <a:r>
              <a:rPr lang="ru-RU" dirty="0" smtClean="0"/>
              <a:t>Высокое среднее пребывание</a:t>
            </a:r>
          </a:p>
          <a:p>
            <a:pPr lvl="1"/>
            <a:r>
              <a:rPr lang="ru-RU" dirty="0" smtClean="0"/>
              <a:t>Нерациональное распределение маршрутов движения пациентов</a:t>
            </a:r>
          </a:p>
          <a:p>
            <a:pPr lvl="1"/>
            <a:r>
              <a:rPr lang="ru-RU" dirty="0" smtClean="0"/>
              <a:t>Существенное количество необоснованных госпитализаций </a:t>
            </a:r>
          </a:p>
          <a:p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25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30052"/>
            <a:ext cx="10515600" cy="7010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Используемые методы финансирования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9930"/>
            <a:ext cx="11130280" cy="4829175"/>
          </a:xfrm>
        </p:spPr>
        <p:txBody>
          <a:bodyPr>
            <a:normAutofit/>
          </a:bodyPr>
          <a:lstStyle/>
          <a:p>
            <a:r>
              <a:rPr lang="ru-RU" dirty="0" smtClean="0"/>
              <a:t>За 20 лет в регионах сложились свои системы финансирования, и не везде попытка «унификации» была </a:t>
            </a:r>
            <a:r>
              <a:rPr lang="ru-RU" dirty="0"/>
              <a:t>«</a:t>
            </a:r>
            <a:r>
              <a:rPr lang="ru-RU" dirty="0" smtClean="0"/>
              <a:t>хорошо»</a:t>
            </a:r>
            <a:r>
              <a:rPr lang="ru-RU" dirty="0"/>
              <a:t> принята </a:t>
            </a:r>
            <a:endParaRPr lang="ru-RU" dirty="0" smtClean="0"/>
          </a:p>
          <a:p>
            <a:r>
              <a:rPr lang="ru-RU" dirty="0" smtClean="0"/>
              <a:t>Управленческий потенциал </a:t>
            </a:r>
            <a:r>
              <a:rPr lang="ru-RU" dirty="0"/>
              <a:t>и </a:t>
            </a:r>
            <a:r>
              <a:rPr lang="ru-RU" dirty="0" smtClean="0"/>
              <a:t>информационно-техническая готовность к внедрению КСГ  существенно варьировались по субъектам</a:t>
            </a:r>
            <a:endParaRPr lang="ru-RU" dirty="0"/>
          </a:p>
          <a:p>
            <a:r>
              <a:rPr lang="ru-RU" dirty="0" smtClean="0"/>
              <a:t>В зависимости от регионального исторического опыта поступали совершенно разнонаправленные предложения по модели КСГ (количество групп, классификационные критерии, подходы к коррекции рисков, и т.д.)</a:t>
            </a:r>
          </a:p>
          <a:p>
            <a:r>
              <a:rPr lang="ru-RU" dirty="0" smtClean="0"/>
              <a:t>Исторические региональные диспропорции привели к необходимости использования системы региональных настроек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2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2192000" cy="7823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Методы финансирования стационаров в 2013г.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4056" y="650238"/>
            <a:ext cx="10895303" cy="6207761"/>
            <a:chOff x="0" y="955039"/>
            <a:chExt cx="10594286" cy="59029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2340" r="5139" b="40367"/>
            <a:stretch/>
          </p:blipFill>
          <p:spPr>
            <a:xfrm>
              <a:off x="0" y="955040"/>
              <a:ext cx="10594286" cy="5902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4633" b="1"/>
            <a:stretch/>
          </p:blipFill>
          <p:spPr>
            <a:xfrm>
              <a:off x="8290030" y="955039"/>
              <a:ext cx="2304256" cy="148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1580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10515600" cy="558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финансирования стационаров в 2014г.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6719" y="477520"/>
            <a:ext cx="11327001" cy="6299200"/>
            <a:chOff x="-1" y="558800"/>
            <a:chExt cx="11327001" cy="6299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8303" t="1659" r="4029" b="40953"/>
            <a:stretch/>
          </p:blipFill>
          <p:spPr>
            <a:xfrm>
              <a:off x="-1" y="558800"/>
              <a:ext cx="11327001" cy="629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4633" b="1"/>
            <a:stretch/>
          </p:blipFill>
          <p:spPr>
            <a:xfrm>
              <a:off x="9022744" y="558800"/>
              <a:ext cx="2304256" cy="148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0411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2249</Words>
  <Application>Microsoft Office PowerPoint</Application>
  <PresentationFormat>Произвольный</PresentationFormat>
  <Paragraphs>402</Paragraphs>
  <Slides>55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Разработка и внедрение системы финансирования по КСГ в Российской Федерации</vt:lpstr>
      <vt:lpstr>Что такое КСГ?</vt:lpstr>
      <vt:lpstr>ОСНОВНЫЕ ЭТАПЫ СОЗДАНИЯ КСГ В РФ</vt:lpstr>
      <vt:lpstr>Основные методологические аспекты</vt:lpstr>
      <vt:lpstr>Основные задачи внедрения системы КСГ</vt:lpstr>
      <vt:lpstr>«Стартовые» позиции на момент начала проекта  </vt:lpstr>
      <vt:lpstr>Используемые методы финансирования</vt:lpstr>
      <vt:lpstr>Методы финансирования стационаров в 2013г.</vt:lpstr>
      <vt:lpstr>Методы финансирования стационаров в 2014г.</vt:lpstr>
      <vt:lpstr>Разработка системы классификации пациентов и группировки случаев</vt:lpstr>
      <vt:lpstr>Система классификации пациентов </vt:lpstr>
      <vt:lpstr>Слайд 12</vt:lpstr>
      <vt:lpstr>Этапы разработки группировки</vt:lpstr>
      <vt:lpstr>Принципы создания группировки</vt:lpstr>
      <vt:lpstr>Объективные сложности</vt:lpstr>
      <vt:lpstr>Преодоление сложностей</vt:lpstr>
      <vt:lpstr>Использование номенклатуры в 2013г (опрос)</vt:lpstr>
      <vt:lpstr>Доработка Номенклатуры медицинских услуг</vt:lpstr>
      <vt:lpstr>Слайд 19</vt:lpstr>
      <vt:lpstr>Слайд 20</vt:lpstr>
      <vt:lpstr>Определение категорий сложности операций: разнообразие мнений экспертов</vt:lpstr>
      <vt:lpstr>Различия в коэффициентах затратоемкости: примеры</vt:lpstr>
      <vt:lpstr>Этапы разработки группировки</vt:lpstr>
      <vt:lpstr>Слайд 24</vt:lpstr>
      <vt:lpstr>Слайд 25</vt:lpstr>
      <vt:lpstr>Слайд 26</vt:lpstr>
      <vt:lpstr>Слайд 27</vt:lpstr>
      <vt:lpstr>Система учета и анализа затрат</vt:lpstr>
      <vt:lpstr>Слайд 29</vt:lpstr>
      <vt:lpstr>Основные сложности этапа внедрения системы КСГ</vt:lpstr>
      <vt:lpstr>Подходы к моделированию и оценке рисков</vt:lpstr>
      <vt:lpstr>Моделирование: 1. расчет основных экономических параметров</vt:lpstr>
      <vt:lpstr>Моделирование: 2. Оценка рисков</vt:lpstr>
      <vt:lpstr>Основные причины недостоверности моделирования рисков</vt:lpstr>
      <vt:lpstr>Пример: динамика среднего КЗ в Свердловской области</vt:lpstr>
      <vt:lpstr>Динамика роста количества хирургических кодов (Свердловская область)</vt:lpstr>
      <vt:lpstr>Сравнение качества кодирования операций в «новых» и «старых» регионах (2013г.) </vt:lpstr>
      <vt:lpstr>Ожидаемый рост количества случаев </vt:lpstr>
      <vt:lpstr>Координация внедрения КСГ с другими аспектами реформ (пример из пилотной области)</vt:lpstr>
      <vt:lpstr>Зависимость коэффициента ЦРБ от средней сложности пациента  </vt:lpstr>
      <vt:lpstr>Взаимосвязь коэффициента ЦРБ и доли случаев, пролеченных в сторонних организациях.</vt:lpstr>
      <vt:lpstr>Региональные механизмы коррекции рисков </vt:lpstr>
      <vt:lpstr>Отдельные практические результаты</vt:lpstr>
      <vt:lpstr>Пример анализа структуры госпитализаций по уровням (на основании среднего коэффициента затратоемкости)</vt:lpstr>
      <vt:lpstr>Динамика среднего пребывания в первых пилотных регионах</vt:lpstr>
      <vt:lpstr>Динамика среднего пребывания в разрезе пилотных по КСГ и остальных стационаров (Татарстан)</vt:lpstr>
      <vt:lpstr>Примеры выравнивания тарифов: КСГ «Стенокардия» 2013</vt:lpstr>
      <vt:lpstr>КСГ «Стенокардия» 2014</vt:lpstr>
      <vt:lpstr>КСГ «Диабет, взрослые», 2013</vt:lpstr>
      <vt:lpstr>КСГ «Диабет, взрослые», 2014</vt:lpstr>
      <vt:lpstr>КСГ Аппендэктомия, 2013</vt:lpstr>
      <vt:lpstr>КСГ Аппендэктомия, 2014</vt:lpstr>
      <vt:lpstr>Краткое заключение</vt:lpstr>
      <vt:lpstr>Вопросы, требующие дальнейшего развития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внедрение КСГ в России: проблемы и достижения</dc:title>
  <dc:creator>Alexandr Katsaga</dc:creator>
  <cp:lastModifiedBy>User</cp:lastModifiedBy>
  <cp:revision>120</cp:revision>
  <cp:lastPrinted>2015-03-05T07:05:27Z</cp:lastPrinted>
  <dcterms:created xsi:type="dcterms:W3CDTF">2015-03-01T06:53:37Z</dcterms:created>
  <dcterms:modified xsi:type="dcterms:W3CDTF">2015-03-11T13:43:07Z</dcterms:modified>
</cp:coreProperties>
</file>